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98" autoAdjust="0"/>
    <p:restoredTop sz="67770"/>
  </p:normalViewPr>
  <p:slideViewPr>
    <p:cSldViewPr snapToGrid="0">
      <p:cViewPr varScale="1">
        <p:scale>
          <a:sx n="151" d="100"/>
          <a:sy n="151" d="100"/>
        </p:scale>
        <p:origin x="3584" y="200"/>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endParaRPr lang="el-GR"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πίνακας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συσχέτιση είναι η ομοιότητα ανάμεσα στους ορισμούς δύο ευρύτερων εννοιών. Τα μέτρα συσχέτισης είναι πιο γενικά και λαμβάνουν υπόψη ευρύτερο φάσμα σχέσεων, όπως είναι το «-ένα-μέρος-« ή «-το-το αντίθετο».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vi = (w1,i , w2,i ...</a:t>
            </a:r>
            <a:r>
              <a:rPr lang="en-GB" sz="1200" b="0" i="0" u="none" strike="noStrike" kern="1200" dirty="0" err="1">
                <a:solidFill>
                  <a:schemeClr val="tx1"/>
                </a:solidFill>
                <a:effectLst/>
                <a:latin typeface="+mn-lt"/>
                <a:ea typeface="+mn-ea"/>
                <a:cs typeface="+mn-cs"/>
              </a:rPr>
              <a:t>wn,i</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για κάθε έννοια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w </a:t>
            </a:r>
            <a:r>
              <a:rPr lang="el-GR" sz="1200" b="0" i="0" u="none" strike="noStrike" kern="1200" dirty="0">
                <a:solidFill>
                  <a:schemeClr val="tx1"/>
                </a:solidFill>
                <a:effectLst/>
                <a:latin typeface="+mn-lt"/>
                <a:ea typeface="+mn-ea"/>
                <a:cs typeface="+mn-cs"/>
              </a:rPr>
              <a:t>αντιπροσωπεύει τον αριθμό των φορών που εμφανίζεται η λέξη και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ο συνολικός αριθμός διαφορετικών λέξεων (τύπων) στο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Αυτή η αναπαράσταση επιτρέπει την προβολή τους στο διανυσματικό χώρο για τη διεξαγωγή πειραμάτων και μελετών.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b="0" i="0" u="none" strike="noStrike" kern="1200" dirty="0" err="1">
                <a:solidFill>
                  <a:schemeClr val="tx1"/>
                </a:solidFill>
                <a:effectLst/>
                <a:latin typeface="+mn-lt"/>
                <a:ea typeface="+mn-ea"/>
                <a:cs typeface="+mn-cs"/>
              </a:rPr>
              <a:t>συνημιτόνου</a:t>
            </a:r>
            <a:r>
              <a:rPr lang="el-GR" sz="1200" b="0" i="0" u="none" strike="noStrike" kern="1200" dirty="0">
                <a:solidFill>
                  <a:schemeClr val="tx1"/>
                </a:solidFill>
                <a:effectLst/>
                <a:latin typeface="+mn-lt"/>
                <a:ea typeface="+mn-ea"/>
                <a:cs typeface="+mn-cs"/>
              </a:rPr>
              <a:t> της γωνίας θ ανάμεσα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ευρύτερων εννοιών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 </a:t>
            </a:r>
            <a:r>
              <a:rPr lang="el-GR" sz="1200" b="0" i="0" u="none" strike="noStrike" kern="1200" dirty="0">
                <a:solidFill>
                  <a:schemeClr val="tx1"/>
                </a:solidFill>
                <a:effectLst/>
                <a:latin typeface="+mn-lt"/>
                <a:ea typeface="+mn-ea"/>
                <a:cs typeface="+mn-cs"/>
              </a:rPr>
              <a:t>η οποία εκφράζει τις κοινώς </a:t>
            </a:r>
            <a:r>
              <a:rPr lang="el-GR" sz="1200" b="0" i="0" u="none" strike="noStrike" kern="1200" dirty="0" err="1">
                <a:solidFill>
                  <a:schemeClr val="tx1"/>
                </a:solidFill>
                <a:effectLst/>
                <a:latin typeface="+mn-lt"/>
                <a:ea typeface="+mn-ea"/>
                <a:cs typeface="+mn-cs"/>
              </a:rPr>
              <a:t>συνεμφανιζόμενες</a:t>
            </a:r>
            <a:r>
              <a:rPr lang="el-GR" sz="1200" b="0" i="0" u="none" strike="noStrike" kern="1200" dirty="0">
                <a:solidFill>
                  <a:schemeClr val="tx1"/>
                </a:solidFill>
                <a:effectLst/>
                <a:latin typeface="+mn-lt"/>
                <a:ea typeface="+mn-ea"/>
                <a:cs typeface="+mn-cs"/>
              </a:rPr>
              <a:t> λέξεις των 2 </a:t>
            </a:r>
            <a:r>
              <a:rPr lang="en-GB" sz="1200" b="0" i="0" u="none" strike="noStrike" kern="1200" dirty="0">
                <a:solidFill>
                  <a:schemeClr val="tx1"/>
                </a:solidFill>
                <a:effectLst/>
                <a:latin typeface="+mn-lt"/>
                <a:ea typeface="+mn-ea"/>
                <a:cs typeface="+mn-cs"/>
              </a:rPr>
              <a:t>concepts.    </a:t>
            </a:r>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μέση με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l-GR"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Ως προς την παραμετροποίηση: χρησιμοποιήθηκαν δύο κύρια </a:t>
            </a:r>
            <a:r>
              <a:rPr lang="en-GB" sz="1200" b="0" i="0" u="none" strike="noStrike" kern="1200" dirty="0">
                <a:solidFill>
                  <a:schemeClr val="tx1"/>
                </a:solidFill>
                <a:effectLst/>
                <a:latin typeface="+mn-lt"/>
                <a:ea typeface="+mn-ea"/>
                <a:cs typeface="+mn-cs"/>
              </a:rPr>
              <a:t>datasets </a:t>
            </a:r>
            <a:r>
              <a:rPr lang="el-GR" sz="1200" b="0" i="0" u="none" strike="noStrike" kern="1200" dirty="0">
                <a:solidFill>
                  <a:schemeClr val="tx1"/>
                </a:solidFill>
                <a:effectLst/>
                <a:latin typeface="+mn-lt"/>
                <a:ea typeface="+mn-ea"/>
                <a:cs typeface="+mn-cs"/>
              </a:rPr>
              <a:t>τα οποία διασπάστηκαν σε άλλα 50 το καθένα ώστε να δοκιμαστούν σε διαφορετικά σενάρια και να φανεί αν το σύστημα μπορεί λειτουργήσει με κείμενα διαφορετικών μεγεθών και διαφορετικών τομέων.</a:t>
            </a:r>
            <a:endParaRPr lang="el-GR" dirty="0">
              <a:effectLst/>
            </a:endParaRPr>
          </a:p>
          <a:p>
            <a:pPr rtl="0"/>
            <a:r>
              <a:rPr lang="el-GR" sz="1200" b="0" i="0" u="none" strike="noStrike" kern="1200" dirty="0">
                <a:solidFill>
                  <a:schemeClr val="tx1"/>
                </a:solidFill>
                <a:effectLst/>
                <a:latin typeface="+mn-lt"/>
                <a:ea typeface="+mn-ea"/>
                <a:cs typeface="+mn-cs"/>
              </a:rPr>
              <a:t>Οι μεταβλητές που πρόκειται να </a:t>
            </a:r>
            <a:r>
              <a:rPr lang="el-GR" sz="1200" b="0" i="0" u="none" strike="noStrike" kern="1200" dirty="0" err="1">
                <a:solidFill>
                  <a:schemeClr val="tx1"/>
                </a:solidFill>
                <a:effectLst/>
                <a:latin typeface="+mn-lt"/>
                <a:ea typeface="+mn-ea"/>
                <a:cs typeface="+mn-cs"/>
              </a:rPr>
              <a:t>παραμετροποιηθούν</a:t>
            </a:r>
            <a:r>
              <a:rPr lang="el-GR" sz="1200" b="0" i="0" u="none" strike="noStrike" kern="1200" dirty="0">
                <a:solidFill>
                  <a:schemeClr val="tx1"/>
                </a:solidFill>
                <a:effectLst/>
                <a:latin typeface="+mn-lt"/>
                <a:ea typeface="+mn-ea"/>
                <a:cs typeface="+mn-cs"/>
              </a:rPr>
              <a:t> είναι:</a:t>
            </a:r>
            <a:endParaRPr lang="el-GR" dirty="0">
              <a:effectLst/>
            </a:endParaRPr>
          </a:p>
          <a:p>
            <a:pPr rtl="0"/>
            <a:r>
              <a:rPr lang="el-GR" sz="1200" b="0" i="0" u="none" strike="noStrike" kern="1200" dirty="0">
                <a:solidFill>
                  <a:schemeClr val="tx1"/>
                </a:solidFill>
                <a:effectLst/>
                <a:latin typeface="+mn-lt"/>
                <a:ea typeface="+mn-ea"/>
                <a:cs typeface="+mn-cs"/>
              </a:rPr>
              <a:t>	1. Τα μέτρα συσχέτισης και  σημασιολογικής ομοιότητας ώστε να σταθμιστεί η ομοιότητα ανάμεσα σε λέξεις και έννοιες.</a:t>
            </a:r>
            <a:endParaRPr lang="el-GR" dirty="0">
              <a:effectLst/>
            </a:endParaRPr>
          </a:p>
          <a:p>
            <a:pPr rtl="0"/>
            <a:r>
              <a:rPr lang="el-GR" sz="1200" b="0" i="0" u="none" strike="noStrike" kern="1200" dirty="0">
                <a:solidFill>
                  <a:schemeClr val="tx1"/>
                </a:solidFill>
                <a:effectLst/>
                <a:latin typeface="+mn-lt"/>
                <a:ea typeface="+mn-ea"/>
                <a:cs typeface="+mn-cs"/>
              </a:rPr>
              <a:t>	2. Το </a:t>
            </a:r>
            <a:r>
              <a:rPr lang="en-GB" sz="1200" b="0" i="0" u="none" strike="noStrike" kern="1200" dirty="0">
                <a:solidFill>
                  <a:schemeClr val="tx1"/>
                </a:solidFill>
                <a:effectLst/>
                <a:latin typeface="+mn-lt"/>
                <a:ea typeface="+mn-ea"/>
                <a:cs typeface="+mn-cs"/>
              </a:rPr>
              <a:t>n-gram </a:t>
            </a:r>
            <a:r>
              <a:rPr lang="el-GR" sz="1200" b="0" i="0" u="none" strike="noStrike" kern="1200" dirty="0">
                <a:solidFill>
                  <a:schemeClr val="tx1"/>
                </a:solidFill>
                <a:effectLst/>
                <a:latin typeface="+mn-lt"/>
                <a:ea typeface="+mn-ea"/>
                <a:cs typeface="+mn-cs"/>
              </a:rPr>
              <a:t>γράφημα ώστε να αυξηθούν τα βάρη των κοντινών λέξεων (</a:t>
            </a:r>
            <a:r>
              <a:rPr lang="en-GB" sz="1200" b="0" i="0" u="none" strike="noStrike" kern="1200" dirty="0">
                <a:solidFill>
                  <a:schemeClr val="tx1"/>
                </a:solidFill>
                <a:effectLst/>
                <a:latin typeface="+mn-lt"/>
                <a:ea typeface="+mn-ea"/>
                <a:cs typeface="+mn-cs"/>
              </a:rPr>
              <a:t>proximity-</a:t>
            </a:r>
            <a:r>
              <a:rPr lang="el-GR" sz="1200" b="0" i="0" u="none" strike="noStrike" kern="1200" dirty="0">
                <a:solidFill>
                  <a:schemeClr val="tx1"/>
                </a:solidFill>
                <a:effectLst/>
                <a:latin typeface="+mn-lt"/>
                <a:ea typeface="+mn-ea"/>
                <a:cs typeface="+mn-cs"/>
              </a:rPr>
              <a:t>εγγύτητα) και</a:t>
            </a:r>
            <a:endParaRPr lang="el-GR" dirty="0">
              <a:effectLst/>
            </a:endParaRPr>
          </a:p>
          <a:p>
            <a:pPr rtl="0"/>
            <a:r>
              <a:rPr lang="el-GR" sz="1200" b="0" i="0" u="none" strike="noStrike" kern="1200" dirty="0">
                <a:solidFill>
                  <a:schemeClr val="tx1"/>
                </a:solidFill>
                <a:effectLst/>
                <a:latin typeface="+mn-lt"/>
                <a:ea typeface="+mn-ea"/>
                <a:cs typeface="+mn-cs"/>
              </a:rPr>
              <a:t>	3. Το </a:t>
            </a:r>
            <a:r>
              <a:rPr lang="en-GB" sz="1200" b="0" i="0" u="none" strike="noStrike" kern="1200" dirty="0">
                <a:solidFill>
                  <a:schemeClr val="tx1"/>
                </a:solidFill>
                <a:effectLst/>
                <a:latin typeface="+mn-lt"/>
                <a:ea typeface="+mn-ea"/>
                <a:cs typeface="+mn-cs"/>
              </a:rPr>
              <a:t>p </a:t>
            </a:r>
            <a:r>
              <a:rPr lang="el-GR" sz="1200" b="0" i="0" u="none" strike="noStrike" kern="1200" dirty="0">
                <a:solidFill>
                  <a:schemeClr val="tx1"/>
                </a:solidFill>
                <a:effectLst/>
                <a:latin typeface="+mn-lt"/>
                <a:ea typeface="+mn-ea"/>
                <a:cs typeface="+mn-cs"/>
              </a:rPr>
              <a:t>της γεωμετρικής κατανομής ( , από το οποίο εξαρτάται η διασπορά τιμών</a:t>
            </a:r>
            <a:r>
              <a:rPr lang="el-GR" sz="1200" b="1" i="0" u="none" strike="noStrike" kern="1200" dirty="0">
                <a:solidFill>
                  <a:schemeClr val="tx1"/>
                </a:solidFill>
                <a:effectLst/>
                <a:latin typeface="+mn-lt"/>
                <a:ea typeface="+mn-ea"/>
                <a:cs typeface="+mn-cs"/>
              </a:rPr>
              <a:t>. )</a:t>
            </a:r>
            <a:endParaRPr lang="el-GR" dirty="0">
              <a:effectLst/>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αλγόριθμο είναι: </a:t>
            </a:r>
          </a:p>
          <a:p>
            <a:pPr lvl="1" rtl="0" fontAlgn="base"/>
            <a:r>
              <a:rPr lang="el-GR"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έχουμε καλύτερα αποτελέσματα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Στη συνέχεια για να λάβουμε τα ποσοστά της αξιολόγησης χρησιμοποιείται το μέτρο </a:t>
            </a:r>
            <a:r>
              <a:rPr lang="en-GB" sz="1200" b="0" i="0" u="none" strike="noStrike" kern="1200" dirty="0">
                <a:solidFill>
                  <a:schemeClr val="tx1"/>
                </a:solidFill>
                <a:effectLst/>
                <a:latin typeface="+mn-lt"/>
                <a:ea typeface="+mn-ea"/>
                <a:cs typeface="+mn-cs"/>
              </a:rPr>
              <a:t>F-score</a:t>
            </a:r>
            <a:r>
              <a:rPr lang="el-GR" sz="1200" b="0" i="0" u="none" strike="noStrike" kern="1200" dirty="0">
                <a:solidFill>
                  <a:schemeClr val="tx1"/>
                </a:solidFill>
                <a:effectLst/>
                <a:latin typeface="+mn-lt"/>
                <a:ea typeface="+mn-ea"/>
                <a:cs typeface="+mn-cs"/>
              </a:rPr>
              <a:t> και συγκεκριμένα το </a:t>
            </a:r>
            <a:r>
              <a:rPr lang="en-US" sz="1200" b="0" i="0" u="none" strike="noStrike" kern="1200" dirty="0">
                <a:solidFill>
                  <a:schemeClr val="tx1"/>
                </a:solidFill>
                <a:effectLst/>
                <a:latin typeface="+mn-lt"/>
                <a:ea typeface="+mn-ea"/>
                <a:cs typeface="+mn-cs"/>
              </a:rPr>
              <a:t>balanced, </a:t>
            </a:r>
            <a:r>
              <a:rPr lang="el-GR" sz="1200" b="0" i="0" u="none" strike="noStrike" kern="1200" dirty="0">
                <a:solidFill>
                  <a:schemeClr val="tx1"/>
                </a:solidFill>
                <a:effectLst/>
                <a:latin typeface="+mn-lt"/>
                <a:ea typeface="+mn-ea"/>
                <a:cs typeface="+mn-cs"/>
              </a:rPr>
              <a:t>δηλαδή το </a:t>
            </a:r>
            <a:r>
              <a:rPr lang="en-US" sz="1200" b="0" i="0" u="none" strike="noStrike" kern="1200" dirty="0">
                <a:solidFill>
                  <a:schemeClr val="tx1"/>
                </a:solidFill>
                <a:effectLst/>
                <a:latin typeface="+mn-lt"/>
                <a:ea typeface="+mn-ea"/>
                <a:cs typeface="+mn-cs"/>
              </a:rPr>
              <a:t>F1</a:t>
            </a:r>
            <a:r>
              <a:rPr lang="en-GB" sz="1200" b="0" i="0" u="none" strike="noStrike" kern="1200" dirty="0">
                <a:solidFill>
                  <a:schemeClr val="tx1"/>
                </a:solidFill>
                <a:effectLst/>
                <a:latin typeface="+mn-lt"/>
                <a:ea typeface="+mn-ea"/>
                <a:cs typeface="+mn-cs"/>
              </a:rPr>
              <a:t>. </a:t>
            </a:r>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F1 </a:t>
            </a:r>
            <a:r>
              <a:rPr lang="el-GR" sz="1200" b="0" i="0" u="none" strike="noStrike" kern="1200" dirty="0">
                <a:solidFill>
                  <a:schemeClr val="tx1"/>
                </a:solidFill>
                <a:effectLst/>
                <a:latin typeface="+mn-lt"/>
                <a:ea typeface="+mn-ea"/>
                <a:cs typeface="+mn-cs"/>
              </a:rPr>
              <a:t>καθορίζει τον σταθμισμένο αρμονικό μέσο της ακρίβειας και της ανάκλησης.</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Ακρίβεια= το ποσοστό των οντοτήτων που κατηγοριοποιήθηκαν (αποσαφηνίστηκαν) σωστά προς το σύνολο οντοτήτων που κατηγοριοποιήθηκαν από το μοντέλο</a:t>
            </a:r>
            <a:endParaRPr lang="el-GR" dirty="0">
              <a:effectLst/>
            </a:endParaRPr>
          </a:p>
          <a:p>
            <a:pPr rtl="0"/>
            <a:r>
              <a:rPr lang="el-GR" sz="1200" b="0" i="0" u="none" strike="noStrike" kern="1200" dirty="0">
                <a:solidFill>
                  <a:schemeClr val="tx1"/>
                </a:solidFill>
                <a:effectLst/>
                <a:latin typeface="+mn-lt"/>
                <a:ea typeface="+mn-ea"/>
                <a:cs typeface="+mn-cs"/>
              </a:rPr>
              <a:t>[από τα σχετικά, αυτά που ανακτήθηκαν]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Ανάκληση= το ποσοστό των σωστά κατηγοριοποιημένων οντοτήτων (από το σύνολο όλων)</a:t>
            </a:r>
            <a:endParaRPr lang="el-GR" dirty="0">
              <a:effectLst/>
            </a:endParaRPr>
          </a:p>
          <a:p>
            <a:pPr rtl="0"/>
            <a:r>
              <a:rPr lang="el-GR" sz="1200" b="0" i="0" u="none" strike="noStrike" kern="1200" dirty="0">
                <a:solidFill>
                  <a:schemeClr val="tx1"/>
                </a:solidFill>
                <a:effectLst/>
                <a:latin typeface="+mn-lt"/>
                <a:ea typeface="+mn-ea"/>
                <a:cs typeface="+mn-cs"/>
              </a:rPr>
              <a:t>[από αυτά που ανακτήθηκαν, τα σωστά]</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Από τα αποτελέσματα της αξιολόγησης φάνηκε ότι το μοντέλο λειτουργεί καλύτερα και ότι μπορεί να σταθεί ως άξια εναλλακτική στα υπάρχοντα μοντέλα.</a:t>
            </a:r>
            <a:endParaRPr lang="el-GR" dirty="0">
              <a:effectLst/>
            </a:endParaRPr>
          </a:p>
          <a:p>
            <a:pPr rtl="0"/>
            <a:r>
              <a:rPr lang="el-GR" sz="1200" b="0" i="0" u="none" strike="noStrike" kern="1200" dirty="0">
                <a:solidFill>
                  <a:schemeClr val="tx1"/>
                </a:solidFill>
                <a:effectLst/>
                <a:latin typeface="+mn-lt"/>
                <a:ea typeface="+mn-ea"/>
                <a:cs typeface="+mn-cs"/>
              </a:rPr>
              <a:t>Συνεχίζοντας, τα πειράματα που έγιναν είτε χρησιμοποιούσαν το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ως </a:t>
            </a:r>
            <a:r>
              <a:rPr lang="en-GB" sz="1200" b="0" i="0" u="none" strike="noStrike" kern="1200" dirty="0">
                <a:solidFill>
                  <a:schemeClr val="tx1"/>
                </a:solidFill>
                <a:effectLst/>
                <a:latin typeface="+mn-lt"/>
                <a:ea typeface="+mn-ea"/>
                <a:cs typeface="+mn-cs"/>
              </a:rPr>
              <a:t>knowledge base </a:t>
            </a:r>
            <a:r>
              <a:rPr lang="el-GR" sz="1200" b="0" i="0" u="none" strike="noStrike" kern="1200" dirty="0">
                <a:solidFill>
                  <a:schemeClr val="tx1"/>
                </a:solidFill>
                <a:effectLst/>
                <a:latin typeface="+mn-lt"/>
                <a:ea typeface="+mn-ea"/>
                <a:cs typeface="+mn-cs"/>
              </a:rPr>
              <a:t>είτε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το </a:t>
            </a:r>
            <a:r>
              <a:rPr lang="en-GB" sz="1200" b="0" i="0" u="none" strike="noStrike" kern="1200" dirty="0">
                <a:solidFill>
                  <a:schemeClr val="tx1"/>
                </a:solidFill>
                <a:effectLst/>
                <a:latin typeface="+mn-lt"/>
                <a:ea typeface="+mn-ea"/>
                <a:cs typeface="+mn-cs"/>
              </a:rPr>
              <a:t>bank.</a:t>
            </a:r>
            <a:r>
              <a:rPr lang="en-GB" sz="1200" b="1" i="0" u="none" strike="noStrike" kern="1200" dirty="0">
                <a:solidFill>
                  <a:schemeClr val="tx1"/>
                </a:solidFill>
                <a:effectLst/>
                <a:latin typeface="+mn-lt"/>
                <a:ea typeface="+mn-ea"/>
                <a:cs typeface="+mn-cs"/>
              </a:rPr>
              <a:t> </a:t>
            </a: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Έπειτα έγινε σύγκριση του κάθε αλγορίθμου ξεχωριστά με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 και λαμβάνουμε τα εξής αποτελέσματα:</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το </a:t>
            </a:r>
            <a:r>
              <a:rPr lang="en-GB" sz="1200" b="0" i="0" u="none" strike="noStrike" kern="1200" dirty="0">
                <a:solidFill>
                  <a:schemeClr val="tx1"/>
                </a:solidFill>
                <a:effectLst/>
                <a:latin typeface="+mn-lt"/>
                <a:ea typeface="+mn-ea"/>
                <a:cs typeface="+mn-cs"/>
              </a:rPr>
              <a:t>wordnet: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a:t>
            </a:r>
            <a:r>
              <a:rPr lang="el-GR" sz="1200" b="0"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μοντέλα λειτουργούν καλύτερα σε σχέση με κάθε άλλο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σε όλα τα </a:t>
            </a:r>
            <a:r>
              <a:rPr lang="en-GB" sz="1200" b="0" i="0" u="none" strike="noStrike" kern="1200" dirty="0">
                <a:solidFill>
                  <a:schemeClr val="tx1"/>
                </a:solidFill>
                <a:effectLst/>
                <a:latin typeface="+mn-lt"/>
                <a:ea typeface="+mn-ea"/>
                <a:cs typeface="+mn-cs"/>
              </a:rPr>
              <a:t>datasets</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a:t>
            </a:r>
            <a:r>
              <a:rPr lang="el-GR" sz="1200" b="0" i="0" u="none" strike="noStrike" kern="1200" dirty="0">
                <a:solidFill>
                  <a:schemeClr val="tx1"/>
                </a:solidFill>
                <a:effectLst/>
                <a:latin typeface="+mn-lt"/>
                <a:ea typeface="+mn-ea"/>
                <a:cs typeface="+mn-cs"/>
              </a:rPr>
              <a:t> Η απόδοση του δικού μας συστήματος είναι πιο σταθερή σε σχέση με τα υπόλοιπα, και ότι</a:t>
            </a:r>
            <a:endParaRPr lang="el-GR"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Η σύγκριση με 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 δείχνει ότι το σύστημά μας αποδίδει πάντα καλύτερα από την πιο συχνή </a:t>
            </a:r>
            <a:r>
              <a:rPr lang="el-GR" sz="1200" b="0" i="0" u="none" strike="noStrike" kern="1200" dirty="0" err="1">
                <a:solidFill>
                  <a:schemeClr val="tx1"/>
                </a:solidFill>
                <a:effectLst/>
                <a:latin typeface="+mn-lt"/>
                <a:ea typeface="+mn-ea"/>
                <a:cs typeface="+mn-cs"/>
              </a:rPr>
              <a:t>ευρετική</a:t>
            </a:r>
            <a:r>
              <a:rPr lang="el-GR" sz="1200" b="0" i="0" u="none" strike="noStrike" kern="1200" dirty="0">
                <a:solidFill>
                  <a:schemeClr val="tx1"/>
                </a:solidFill>
                <a:effectLst/>
                <a:latin typeface="+mn-lt"/>
                <a:ea typeface="+mn-ea"/>
                <a:cs typeface="+mn-cs"/>
              </a:rPr>
              <a:t> αίσθηση όταν χρησιμοποιούμε πληροφορίες από </a:t>
            </a:r>
            <a:r>
              <a:rPr lang="en-GB" sz="1200" b="0" i="0" u="none" strike="noStrike" kern="1200" dirty="0">
                <a:solidFill>
                  <a:schemeClr val="tx1"/>
                </a:solidFill>
                <a:effectLst/>
                <a:latin typeface="+mn-lt"/>
                <a:ea typeface="+mn-ea"/>
                <a:cs typeface="+mn-cs"/>
              </a:rPr>
              <a:t>sense-labelled corpora</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Όσον αφορά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 </a:t>
            </a:r>
            <a:r>
              <a:rPr lang="el-GR" sz="1200" b="0" i="0" u="none" strike="noStrike" kern="1200" dirty="0">
                <a:solidFill>
                  <a:schemeClr val="tx1"/>
                </a:solidFill>
                <a:effectLst/>
                <a:latin typeface="+mn-lt"/>
                <a:ea typeface="+mn-ea"/>
                <a:cs typeface="+mn-cs"/>
              </a:rPr>
              <a:t>Η απόδοση του συστήματός μας είναι κοντά στα αποτελέσματα που αποκτήθηκαν με το </a:t>
            </a:r>
            <a:r>
              <a:rPr lang="en-GB" sz="1200" b="0" i="0" u="none" strike="noStrike" kern="1200" dirty="0" err="1">
                <a:solidFill>
                  <a:schemeClr val="tx1"/>
                </a:solidFill>
                <a:effectLst/>
                <a:latin typeface="+mn-lt"/>
                <a:ea typeface="+mn-ea"/>
                <a:cs typeface="+mn-cs"/>
              </a:rPr>
              <a:t>Babelfy</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στο </a:t>
            </a:r>
            <a:r>
              <a:rPr lang="en-GB" sz="1200" b="0" i="0" u="none" strike="noStrike" kern="1200" dirty="0">
                <a:solidFill>
                  <a:schemeClr val="tx1"/>
                </a:solidFill>
                <a:effectLst/>
                <a:latin typeface="+mn-lt"/>
                <a:ea typeface="+mn-ea"/>
                <a:cs typeface="+mn-cs"/>
              </a:rPr>
              <a:t>S13 </a:t>
            </a:r>
            <a:r>
              <a:rPr lang="el-GR" sz="1200" b="0" i="0" u="none" strike="noStrike" kern="1200" dirty="0">
                <a:solidFill>
                  <a:schemeClr val="tx1"/>
                </a:solidFill>
                <a:effectLst/>
                <a:latin typeface="+mn-lt"/>
                <a:ea typeface="+mn-ea"/>
                <a:cs typeface="+mn-cs"/>
              </a:rPr>
              <a:t>και σημαντικά υψηλότερα στο </a:t>
            </a:r>
            <a:r>
              <a:rPr lang="en-GB" sz="1200" b="0" i="0" u="none" strike="noStrike" kern="1200" dirty="0">
                <a:solidFill>
                  <a:schemeClr val="tx1"/>
                </a:solidFill>
                <a:effectLst/>
                <a:latin typeface="+mn-lt"/>
                <a:ea typeface="+mn-ea"/>
                <a:cs typeface="+mn-cs"/>
              </a:rPr>
              <a:t>KORE50</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 </a:t>
            </a:r>
            <a:r>
              <a:rPr lang="el-GR" sz="1200" b="0" i="0" u="none" strike="noStrike" kern="1200" dirty="0">
                <a:solidFill>
                  <a:schemeClr val="tx1"/>
                </a:solidFill>
                <a:effectLst/>
                <a:latin typeface="+mn-lt"/>
                <a:ea typeface="+mn-ea"/>
                <a:cs typeface="+mn-cs"/>
              </a:rPr>
              <a:t>Είναι επίσης δύσκολο να εκμεταλλευτούμε πληροφορίες κατανομής σε αυτό το σύνολο δεδομένων, επειδή οι προτάσεις είναι σύντομες και, σε πολλές περιπτώσεις, </a:t>
            </a:r>
            <a:r>
              <a:rPr lang="el-GR" sz="1200" b="0" i="0" u="none" strike="noStrike" kern="1200" dirty="0" err="1">
                <a:solidFill>
                  <a:schemeClr val="tx1"/>
                </a:solidFill>
                <a:effectLst/>
                <a:latin typeface="+mn-lt"/>
                <a:ea typeface="+mn-ea"/>
                <a:cs typeface="+mn-cs"/>
              </a:rPr>
              <a:t>κρυπτικές</a:t>
            </a:r>
            <a:r>
              <a:rPr lang="el-GR" sz="1200" b="0" i="0" u="none" strike="noStrike" kern="1200" dirty="0">
                <a:solidFill>
                  <a:schemeClr val="tx1"/>
                </a:solidFill>
                <a:effectLst/>
                <a:latin typeface="+mn-lt"/>
                <a:ea typeface="+mn-ea"/>
                <a:cs typeface="+mn-cs"/>
              </a:rPr>
              <a:t>.</a:t>
            </a:r>
            <a:endParaRPr lang="el-GR" dirty="0">
              <a:effectLst/>
            </a:endParaRPr>
          </a:p>
          <a:p>
            <a:r>
              <a:rPr lang="el-GR" sz="1200" b="0" i="0" u="none" strike="noStrike" kern="1200" dirty="0">
                <a:solidFill>
                  <a:schemeClr val="tx1"/>
                </a:solidFill>
                <a:effectLst/>
                <a:latin typeface="+mn-lt"/>
                <a:ea typeface="+mn-ea"/>
                <a:cs typeface="+mn-cs"/>
              </a:rPr>
              <a:t>     Κάτι άλλο που μπορεί να παρατηρηθεί είναι ότι το δικό μας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έχει κοντινές τιμές με τα άλλα </a:t>
            </a:r>
            <a:r>
              <a:rPr lang="en-GB" sz="1200" b="0" i="0" u="none" strike="noStrike" kern="1200" dirty="0">
                <a:solidFill>
                  <a:schemeClr val="tx1"/>
                </a:solidFill>
                <a:effectLst/>
                <a:latin typeface="+mn-lt"/>
                <a:ea typeface="+mn-ea"/>
                <a:cs typeface="+mn-cs"/>
              </a:rPr>
              <a:t>supervised </a:t>
            </a:r>
            <a:r>
              <a:rPr lang="el-GR" sz="1200" b="0" i="0" u="none" strike="noStrike" kern="1200" dirty="0">
                <a:solidFill>
                  <a:schemeClr val="tx1"/>
                </a:solidFill>
                <a:effectLst/>
                <a:latin typeface="+mn-lt"/>
                <a:ea typeface="+mn-ea"/>
                <a:cs typeface="+mn-cs"/>
              </a:rPr>
              <a:t>συστήματα.</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Κλείνοντας θα συνοψίσουμε τις μέχρι τώρα πληροφορίες.</a:t>
            </a:r>
            <a:endParaRPr lang="el-GR"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Έγινε λόγος για μια νέα μέθοδο που άρει την αμφισημία των λέξεων:</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μέσω της εξελικτικής θεωρίας παιγνίων</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οποία θέτει κάποια μέτρα ομοιότητας [;;;;;;;;;;] που αποδίδουν καλύτερα</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μπορεί κάλλιστα να θεωρηθεί η συνέχιση των </a:t>
            </a:r>
            <a:r>
              <a:rPr lang="en-GB" sz="1200" b="0" i="0" u="none" strike="noStrike" kern="1200" dirty="0">
                <a:solidFill>
                  <a:schemeClr val="tx1"/>
                </a:solidFill>
                <a:effectLst/>
                <a:latin typeface="+mn-lt"/>
                <a:ea typeface="+mn-ea"/>
                <a:cs typeface="+mn-cs"/>
              </a:rPr>
              <a:t>knowledge-based &amp; graph-based </a:t>
            </a:r>
            <a:r>
              <a:rPr lang="el-GR" sz="1200" b="0" i="0" u="none" strike="noStrike" kern="1200" dirty="0">
                <a:solidFill>
                  <a:schemeClr val="tx1"/>
                </a:solidFill>
                <a:effectLst/>
                <a:latin typeface="+mn-lt"/>
                <a:ea typeface="+mn-ea"/>
                <a:cs typeface="+mn-cs"/>
              </a:rPr>
              <a:t>αλγορίθμων</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αποσαφήνιση των εννοιών των λέξεων ήταν ένα διαρκές παιχνίδι [έλεγε πρόβλημα] περιορισμών και ικανοποίησης αυτών:</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Σταθερή συσχέτιση εννοιών και λέξεων </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ανάθεση της κάθε έννοιας στις σχετικές λέξεις βασίστηκε στο περικείμενο (στη </a:t>
            </a:r>
            <a:r>
              <a:rPr lang="el-GR" sz="1200" b="0" i="0" u="none" strike="noStrike" kern="1200" dirty="0" err="1">
                <a:solidFill>
                  <a:schemeClr val="tx1"/>
                </a:solidFill>
                <a:effectLst/>
                <a:latin typeface="+mn-lt"/>
                <a:ea typeface="+mn-ea"/>
                <a:cs typeface="+mn-cs"/>
              </a:rPr>
              <a:t>κειμενική</a:t>
            </a:r>
            <a:r>
              <a:rPr lang="el-GR" sz="1200" b="0" i="0" u="none" strike="noStrike" kern="1200" dirty="0">
                <a:solidFill>
                  <a:schemeClr val="tx1"/>
                </a:solidFill>
                <a:effectLst/>
                <a:latin typeface="+mn-lt"/>
                <a:ea typeface="+mn-ea"/>
                <a:cs typeface="+mn-cs"/>
              </a:rPr>
              <a:t> συνοχή) χαρακτηριστικό που λείπει από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χρήση του </a:t>
            </a:r>
            <a:r>
              <a:rPr lang="en-GB" sz="1200" b="0" i="0" u="none" strike="noStrike" kern="1200" dirty="0">
                <a:solidFill>
                  <a:schemeClr val="tx1"/>
                </a:solidFill>
                <a:effectLst/>
                <a:latin typeface="+mn-lt"/>
                <a:ea typeface="+mn-ea"/>
                <a:cs typeface="+mn-cs"/>
              </a:rPr>
              <a:t>replicator dynamics equation </a:t>
            </a:r>
            <a:r>
              <a:rPr lang="el-GR" sz="1200" b="0" i="0" u="none" strike="noStrike" kern="1200" dirty="0">
                <a:solidFill>
                  <a:schemeClr val="tx1"/>
                </a:solidFill>
                <a:effectLst/>
                <a:latin typeface="+mn-lt"/>
                <a:ea typeface="+mn-ea"/>
                <a:cs typeface="+mn-cs"/>
              </a:rPr>
              <a:t>είναι υπεύθυνη για την καλύτερη ανάθεση έννοιας σε λέξη</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Το σύστημα αυτό όπως ειπώθηκε είναι πολύπλευρο καθώς προσαρμόζεται και στα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και στα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Και τέλος, θεωρείται πλήρως ανταγωνιστικό σε σχέση με τα </a:t>
            </a:r>
            <a:r>
              <a:rPr lang="el-GR" sz="1200" b="0" i="0" u="none" strike="noStrike" kern="1200" dirty="0" err="1">
                <a:solidFill>
                  <a:schemeClr val="tx1"/>
                </a:solidFill>
                <a:effectLst/>
                <a:latin typeface="+mn-lt"/>
                <a:ea typeface="+mn-ea"/>
                <a:cs typeface="+mn-cs"/>
              </a:rPr>
              <a:t>προϋπάρχοντα</a:t>
            </a:r>
            <a:r>
              <a:rPr lang="el-GR" sz="1200" b="0" i="0" u="none" strike="noStrike" kern="1200" dirty="0">
                <a:solidFill>
                  <a:schemeClr val="tx1"/>
                </a:solidFill>
                <a:effectLst/>
                <a:latin typeface="+mn-lt"/>
                <a:ea typeface="+mn-ea"/>
                <a:cs typeface="+mn-cs"/>
              </a:rPr>
              <a:t> συστήματα</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Αφού λαμβάνει υπόψιν την επιρροή μιας λέξης σε κάποια άλλη</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Επιβάλλει τη συμβατότητα των αισθήσεων μεταξύ των αισθήσεων πριν εκχωρηθεί ένα νόημα</a:t>
            </a:r>
          </a:p>
          <a:p>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 κατανομής.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πλαίσιό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η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endParaRPr lang="el-GR" dirty="0"/>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(πχ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sub>
                        </m:sSub>
                      </m:e>
                    </m:d>
                  </m:oMath>
                </a14:m>
                <a:r>
                  <a:rPr lang="en-GB" sz="1800" dirty="0"/>
                  <a:t> , where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437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strategy space </a:t>
                </a:r>
                <a14:m>
                  <m:oMath xmlns:m="http://schemas.openxmlformats.org/officeDocument/2006/math">
                    <m:sSub>
                      <m:sSubPr>
                        <m:ctrlPr>
                          <a:rPr lang="el-GR" sz="1900" b="0" i="1" smtClean="0">
                            <a:latin typeface="+mj-lt"/>
                          </a:rPr>
                        </m:ctrlPr>
                      </m:sSubPr>
                      <m:e>
                        <m:r>
                          <a:rPr lang="en-US" sz="1900" b="0" i="1" smtClean="0">
                            <a:latin typeface="+mj-lt"/>
                          </a:rPr>
                          <m:t>𝑆</m:t>
                        </m:r>
                      </m:e>
                      <m:sub>
                        <m:r>
                          <m:rPr>
                            <m:sty m:val="p"/>
                          </m:rPr>
                          <a:rPr lang="el-GR" sz="1900" b="0" i="0" smtClean="0">
                            <a:latin typeface="+mj-lt"/>
                          </a:rPr>
                          <m:t>Ν</m:t>
                        </m:r>
                        <m:r>
                          <a:rPr lang="el-GR" sz="1900" b="0" i="1" smtClean="0">
                            <a:latin typeface="+mj-lt"/>
                            <a:ea typeface="Cambria Math" panose="02040503050406030204" pitchFamily="18" charset="0"/>
                          </a:rPr>
                          <m:t>×</m:t>
                        </m:r>
                        <m:r>
                          <a:rPr lang="en-US" sz="1900" b="0" i="1" smtClean="0">
                            <a:latin typeface="+mj-lt"/>
                            <a:ea typeface="Cambria Math" panose="02040503050406030204" pitchFamily="18" charset="0"/>
                          </a:rPr>
                          <m:t>|</m:t>
                        </m:r>
                        <m:r>
                          <a:rPr lang="en-US" sz="1900" b="0" i="1" smtClean="0">
                            <a:latin typeface="+mj-lt"/>
                            <a:ea typeface="Cambria Math" panose="02040503050406030204" pitchFamily="18" charset="0"/>
                          </a:rPr>
                          <m:t>𝐶</m:t>
                        </m:r>
                        <m:r>
                          <a:rPr lang="el-GR" sz="1900" b="0" i="1" smtClean="0">
                            <a:latin typeface="+mj-lt"/>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mj-lt"/>
                      </a:rPr>
                      <m:t>𝑖</m:t>
                    </m:r>
                    <m:r>
                      <a:rPr lang="en-US" sz="1600" b="0" i="1" smtClean="0">
                        <a:latin typeface="+mj-lt"/>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mj-lt"/>
                      </a:rPr>
                      <m:t>h</m:t>
                    </m:r>
                    <m:r>
                      <a:rPr lang="en-US" sz="1600" b="0" i="1" smtClean="0">
                        <a:latin typeface="+mj-lt"/>
                      </a:rPr>
                      <m:t>−</m:t>
                    </m:r>
                    <m:r>
                      <a:rPr lang="en-US" sz="1600" b="0" i="1" smtClean="0">
                        <a:latin typeface="+mj-lt"/>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r>
                      <a:rPr lang="en-US" sz="1600" b="0" i="1" smtClean="0">
                        <a:latin typeface="+mj-lt"/>
                      </a:rPr>
                      <m:t>=</m:t>
                    </m:r>
                    <m:d>
                      <m:dPr>
                        <m:begChr m:val="{"/>
                        <m:endChr m:val=""/>
                        <m:ctrlPr>
                          <a:rPr lang="en-US" sz="1600" b="0" i="1" smtClean="0">
                            <a:latin typeface="+mj-lt"/>
                          </a:rPr>
                        </m:ctrlPr>
                      </m:dPr>
                      <m:e>
                        <m:eqArr>
                          <m:eqArrPr>
                            <m:ctrlPr>
                              <a:rPr lang="en-US" sz="1600" b="0" i="1" smtClean="0">
                                <a:latin typeface="+mj-lt"/>
                              </a:rPr>
                            </m:ctrlPr>
                          </m:eqArrPr>
                          <m:e>
                            <m:r>
                              <a:rPr lang="en-US" sz="1600" b="0" i="1" smtClean="0">
                                <a:latin typeface="+mj-lt"/>
                              </a:rPr>
                              <m:t>|</m:t>
                            </m:r>
                            <m:sSup>
                              <m:sSupPr>
                                <m:ctrlPr>
                                  <a:rPr lang="en-US" sz="1600" b="0" i="1" smtClean="0">
                                    <a:latin typeface="+mj-lt"/>
                                  </a:rPr>
                                </m:ctrlPr>
                              </m:sSupPr>
                              <m:e>
                                <m:d>
                                  <m:dPr>
                                    <m:begChr m:val=""/>
                                    <m:endChr m:val="|"/>
                                    <m:ctrlPr>
                                      <a:rPr lang="en-US" sz="1600" b="0" i="1" smtClean="0">
                                        <a:latin typeface="+mj-lt"/>
                                      </a:rPr>
                                    </m:ctrlPr>
                                  </m:dPr>
                                  <m:e>
                                    <m:r>
                                      <a:rPr lang="en-GR" sz="1800">
                                        <a:latin typeface="+mj-lt"/>
                                      </a:rPr>
                                      <m:t>​</m:t>
                                    </m:r>
                                    <m:sSub>
                                      <m:sSubPr>
                                        <m:ctrlPr>
                                          <a:rPr lang="en-US" sz="1800" b="0" i="1" smtClean="0">
                                            <a:latin typeface="+mj-lt"/>
                                          </a:rPr>
                                        </m:ctrlPr>
                                      </m:sSubPr>
                                      <m:e>
                                        <m:r>
                                          <a:rPr lang="en-US" sz="1800" b="0" i="1" smtClean="0">
                                            <a:latin typeface="+mj-lt"/>
                                          </a:rPr>
                                          <m:t>𝑀</m:t>
                                        </m:r>
                                      </m:e>
                                      <m:sub>
                                        <m:r>
                                          <a:rPr lang="en-US" sz="1800" b="0" i="1" smtClean="0">
                                            <a:latin typeface="+mj-lt"/>
                                          </a:rPr>
                                          <m:t>𝑖</m:t>
                                        </m:r>
                                      </m:sub>
                                    </m:sSub>
                                  </m:e>
                                </m:d>
                              </m:e>
                              <m:sup>
                                <m:r>
                                  <a:rPr lang="en-US" sz="1600" b="0" i="1" smtClean="0">
                                    <a:latin typeface="+mj-lt"/>
                                  </a:rPr>
                                  <m:t>−1</m:t>
                                </m:r>
                              </m:sup>
                            </m:sSup>
                            <m:r>
                              <a:rPr lang="en-US" sz="1600" b="0" i="1" smtClean="0">
                                <a:latin typeface="+mj-lt"/>
                              </a:rPr>
                              <m:t>    ,  </m:t>
                            </m:r>
                            <m:r>
                              <a:rPr lang="en-US" sz="1600" b="0" i="1" smtClean="0">
                                <a:latin typeface="+mj-lt"/>
                              </a:rPr>
                              <m:t>𝑖𝑓</m:t>
                            </m:r>
                            <m:r>
                              <a:rPr lang="en-US" sz="1600" b="0" i="1" smtClean="0">
                                <a:latin typeface="+mj-lt"/>
                              </a:rPr>
                              <m:t> </m:t>
                            </m:r>
                            <m:r>
                              <a:rPr lang="en-US" sz="1600" b="0" i="1" smtClean="0">
                                <a:latin typeface="+mj-lt"/>
                              </a:rPr>
                              <m:t>𝑠𝑒𝑛𝑠𝑒</m:t>
                            </m:r>
                            <m:r>
                              <a:rPr lang="en-US" sz="1600" b="0" i="1" smtClean="0">
                                <a:latin typeface="+mj-lt"/>
                              </a:rPr>
                              <m:t> </m:t>
                            </m:r>
                            <m:r>
                              <a:rPr lang="en-US" sz="1600" b="0" i="1" smtClean="0">
                                <a:latin typeface="+mj-lt"/>
                              </a:rPr>
                              <m:t>h</m:t>
                            </m:r>
                            <m:r>
                              <a:rPr lang="en-US" sz="1600" b="0" i="1" smtClean="0">
                                <a:latin typeface="+mj-lt"/>
                              </a:rPr>
                              <m:t> </m:t>
                            </m:r>
                            <m:r>
                              <a:rPr lang="en-US" sz="1600" b="0" i="1" smtClean="0">
                                <a:latin typeface="+mj-lt"/>
                              </a:rPr>
                              <m:t>𝑖𝑠</m:t>
                            </m:r>
                            <m:r>
                              <a:rPr lang="en-US" sz="1600" b="0" i="1" smtClean="0">
                                <a:latin typeface="+mj-lt"/>
                              </a:rPr>
                              <m:t> </m:t>
                            </m:r>
                            <m:r>
                              <a:rPr lang="en-US" sz="1600" b="0" i="1" smtClean="0">
                                <a:latin typeface="+mj-lt"/>
                              </a:rPr>
                              <m:t>𝑖𝑛</m:t>
                            </m:r>
                            <m:r>
                              <a:rPr lang="en-US" sz="1600" b="0" i="1" smtClean="0">
                                <a:latin typeface="+mj-lt"/>
                              </a:rPr>
                              <m:t> </m:t>
                            </m:r>
                            <m:sSup>
                              <m:sSupPr>
                                <m:ctrlPr>
                                  <a:rPr lang="en-US" sz="1600" b="0" i="1" smtClean="0">
                                    <a:latin typeface="+mj-lt"/>
                                  </a:rPr>
                                </m:ctrlPr>
                              </m:sSupPr>
                            </m:sSup>
                            <m:r>
                              <a:rPr lang="en-US" sz="1600" b="0" i="1" smtClean="0">
                                <a:latin typeface="+mj-lt"/>
                              </a:rPr>
                              <m:t>𝑀</m:t>
                            </m:r>
                          </m:e>
                          <m:e>
                            <m:r>
                              <a:rPr lang="en-US" sz="1600" b="0" i="1" smtClean="0">
                                <a:latin typeface="+mj-lt"/>
                              </a:rPr>
                              <m:t>𝑖</m:t>
                            </m:r>
                          </m:e>
                        </m:eqArr>
                      </m:e>
                    </m:d>
                    <m:r>
                      <a:rPr lang="en-US" sz="1600" b="0" i="1" smtClean="0">
                        <a:latin typeface="+mj-lt"/>
                      </a:rPr>
                      <m:t>0,  </m:t>
                    </m:r>
                    <m:r>
                      <a:rPr lang="en-US" sz="1600" b="0" i="1" smtClean="0">
                        <a:latin typeface="+mj-lt"/>
                      </a:rPr>
                      <m:t>𝑜𝑡h𝑒𝑟𝑤𝑖𝑠𝑒</m:t>
                    </m:r>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𝑖h</m:t>
                        </m:r>
                      </m:sub>
                    </m:sSub>
                    <m:r>
                      <a:rPr lang="en-US" sz="1600" i="1">
                        <a:latin typeface="+mj-lt"/>
                      </a:rPr>
                      <m:t>=</m:t>
                    </m:r>
                    <m:d>
                      <m:dPr>
                        <m:begChr m:val="{"/>
                        <m:endChr m:val=""/>
                        <m:ctrlPr>
                          <a:rPr lang="en-US" sz="1600" i="1">
                            <a:latin typeface="+mj-lt"/>
                          </a:rPr>
                        </m:ctrlPr>
                      </m:dPr>
                      <m:e>
                        <m:eqArr>
                          <m:eqArrPr>
                            <m:ctrlPr>
                              <a:rPr lang="en-US" sz="1600" i="1">
                                <a:latin typeface="+mj-lt"/>
                              </a:rPr>
                            </m:ctrlPr>
                          </m:eqArrPr>
                          <m:e>
                            <m:r>
                              <a:rPr lang="en-US" sz="1600" b="0" i="1" smtClean="0">
                                <a:latin typeface="+mj-lt"/>
                              </a:rPr>
                              <m:t>𝑝</m:t>
                            </m:r>
                            <m:sSup>
                              <m:sSupPr>
                                <m:ctrlPr>
                                  <a:rPr lang="en-US" sz="1600" b="0" i="1" smtClean="0">
                                    <a:latin typeface="+mj-lt"/>
                                  </a:rPr>
                                </m:ctrlPr>
                              </m:sSupPr>
                              <m:e>
                                <m:d>
                                  <m:dPr>
                                    <m:ctrlPr>
                                      <a:rPr lang="en-US" sz="1600" b="0" i="1" smtClean="0">
                                        <a:latin typeface="+mj-lt"/>
                                      </a:rPr>
                                    </m:ctrlPr>
                                  </m:dPr>
                                  <m:e>
                                    <m:r>
                                      <a:rPr lang="en-US" sz="1600" b="0" i="1" smtClean="0">
                                        <a:latin typeface="+mj-lt"/>
                                      </a:rPr>
                                      <m:t>1−</m:t>
                                    </m:r>
                                    <m:r>
                                      <a:rPr lang="en-US" sz="1600" b="0" i="1" smtClean="0">
                                        <a:latin typeface="+mj-lt"/>
                                      </a:rPr>
                                      <m:t>𝑝</m:t>
                                    </m:r>
                                  </m:e>
                                </m:d>
                              </m:e>
                              <m:sup>
                                <m:sSub>
                                  <m:sSubPr>
                                    <m:ctrlPr>
                                      <a:rPr lang="en-US" sz="1600" b="0" i="1" smtClean="0">
                                        <a:latin typeface="+mj-lt"/>
                                      </a:rPr>
                                    </m:ctrlPr>
                                  </m:sSubPr>
                                  <m:e>
                                    <m:r>
                                      <a:rPr lang="en-US" sz="1600" b="0" i="1" smtClean="0">
                                        <a:latin typeface="+mj-lt"/>
                                      </a:rPr>
                                      <m:t>𝑟</m:t>
                                    </m:r>
                                  </m:e>
                                  <m:sub>
                                    <m:r>
                                      <a:rPr lang="en-US" sz="1600" b="0" i="1" smtClean="0">
                                        <a:latin typeface="+mj-lt"/>
                                      </a:rPr>
                                      <m:t>h</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sSub>
                              <m:sSubPr>
                                <m:ctrlPr>
                                  <a:rPr lang="en-US" sz="1600" i="1">
                                    <a:latin typeface="+mj-lt"/>
                                  </a:rPr>
                                </m:ctrlPr>
                              </m:sSubPr>
                              <m:e>
                                <m:r>
                                  <a:rPr lang="en-US" sz="1600" i="1">
                                    <a:latin typeface="+mj-lt"/>
                                  </a:rPr>
                                  <m:t>𝑀</m:t>
                                </m:r>
                              </m:e>
                              <m:sub>
                                <m:r>
                                  <a:rPr lang="en-US" sz="1600" i="1">
                                    <a:latin typeface="+mj-lt"/>
                                  </a:rPr>
                                  <m:t>𝑖</m:t>
                                </m:r>
                              </m:sub>
                            </m:sSub>
                          </m:e>
                          <m:e>
                            <m:r>
                              <a:rPr lang="en-US" sz="1600" b="0" i="1" smtClean="0">
                                <a:latin typeface="+mj-lt"/>
                              </a:rPr>
                              <m:t>  </m:t>
                            </m:r>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m:t>
                        </m:r>
                        <m:r>
                          <a:rPr lang="en-US" sz="1600" i="1" smtClean="0">
                            <a:latin typeface="+mj-lt"/>
                          </a:rPr>
                          <m:t>h</m:t>
                        </m:r>
                      </m:sub>
                    </m:sSub>
                    <m:r>
                      <a:rPr lang="en-US" sz="1600" i="1">
                        <a:latin typeface="+mj-lt"/>
                      </a:rPr>
                      <m:t>=</m:t>
                    </m:r>
                    <m:d>
                      <m:dPr>
                        <m:begChr m:val="{"/>
                        <m:endChr m:val=""/>
                        <m:ctrlPr>
                          <a:rPr lang="en-US" sz="1600" i="1">
                            <a:latin typeface="+mj-lt"/>
                          </a:rPr>
                        </m:ctrlPr>
                      </m:dPr>
                      <m:e>
                        <m:eqArr>
                          <m:eqArrPr>
                            <m:ctrlPr>
                              <a:rPr lang="en-US" sz="1600" i="1" smtClean="0">
                                <a:latin typeface="+mj-lt"/>
                              </a:rPr>
                            </m:ctrlPr>
                          </m:eqArrPr>
                          <m:e>
                            <m:r>
                              <a:rPr lang="en-US" sz="1600" i="1">
                                <a:latin typeface="+mj-lt"/>
                              </a:rPr>
                              <m:t>𝑝</m:t>
                            </m:r>
                            <m:sSup>
                              <m:sSupPr>
                                <m:ctrlPr>
                                  <a:rPr lang="en-US" sz="1600" i="1">
                                    <a:latin typeface="+mj-lt"/>
                                  </a:rPr>
                                </m:ctrlPr>
                              </m:sSupPr>
                              <m:e>
                                <m:d>
                                  <m:dPr>
                                    <m:ctrlPr>
                                      <a:rPr lang="en-US" sz="1600" i="1">
                                        <a:latin typeface="+mj-lt"/>
                                      </a:rPr>
                                    </m:ctrlPr>
                                  </m:dPr>
                                  <m:e>
                                    <m:r>
                                      <a:rPr lang="en-US" sz="1600" i="1">
                                        <a:latin typeface="+mj-lt"/>
                                      </a:rPr>
                                      <m:t>1−</m:t>
                                    </m:r>
                                    <m:r>
                                      <a:rPr lang="en-US" sz="1600" i="1">
                                        <a:latin typeface="+mj-lt"/>
                                      </a:rPr>
                                      <m:t>𝑝</m:t>
                                    </m:r>
                                  </m:e>
                                </m:d>
                              </m:e>
                              <m:sup>
                                <m:sSub>
                                  <m:sSubPr>
                                    <m:ctrlPr>
                                      <a:rPr lang="en-US" sz="1600" i="1">
                                        <a:latin typeface="+mj-lt"/>
                                      </a:rPr>
                                    </m:ctrlPr>
                                  </m:sSubPr>
                                  <m:e>
                                    <m:r>
                                      <a:rPr lang="en-US" sz="1600" i="1">
                                        <a:latin typeface="+mj-lt"/>
                                      </a:rPr>
                                      <m:t>𝑟</m:t>
                                    </m:r>
                                  </m:e>
                                  <m:sub>
                                    <m:r>
                                      <a:rPr lang="en-US" sz="1600" b="0" i="1" smtClean="0">
                                        <a:latin typeface="+mj-lt"/>
                                      </a:rPr>
                                      <m:t>𝑜</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r>
                              <a:rPr lang="en-US" sz="1600" b="0" i="1" smtClean="0">
                                <a:latin typeface="+mj-lt"/>
                              </a:rPr>
                              <m:t>𝑐𝑙𝑢𝑠𝑡𝑒𝑟</m:t>
                            </m:r>
                            <m:r>
                              <a:rPr lang="en-US" sz="1600" b="0" i="1" smtClean="0">
                                <a:latin typeface="+mj-lt"/>
                              </a:rPr>
                              <m:t> </m:t>
                            </m:r>
                            <m:r>
                              <a:rPr lang="en-US" sz="1600" b="0" i="1" smtClean="0">
                                <a:latin typeface="+mj-lt"/>
                              </a:rPr>
                              <m:t>𝑜</m:t>
                            </m:r>
                          </m:e>
                          <m:e>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a:t>
                </a:r>
                <a:endParaRPr lang="en-GB" sz="1600" b="1" dirty="0">
                  <a:latin typeface="+mj-lt"/>
                </a:endParaRPr>
              </a:p>
              <a:p>
                <a:pPr lvl="2" fontAlgn="base"/>
                <a14:m>
                  <m:oMath xmlns:m="http://schemas.openxmlformats.org/officeDocument/2006/math">
                    <m:sSub>
                      <m:sSubPr>
                        <m:ctrlPr>
                          <a:rPr lang="en-US" sz="1600" i="1">
                            <a:latin typeface="+mj-lt"/>
                          </a:rPr>
                        </m:ctrlPr>
                      </m:sSubPr>
                      <m:e>
                        <m:r>
                          <a:rPr lang="en-US" sz="1600" i="1">
                            <a:latin typeface="+mj-lt"/>
                          </a:rPr>
                          <m:t>𝑠</m:t>
                        </m:r>
                      </m:e>
                      <m:sub>
                        <m:r>
                          <a:rPr lang="en-US" sz="1600" i="1">
                            <a:latin typeface="+mj-lt"/>
                          </a:rPr>
                          <m:t>𝑖h</m:t>
                        </m:r>
                      </m:sub>
                    </m:sSub>
                    <m:r>
                      <a:rPr lang="en-US" sz="1600" b="0" i="1" smtClean="0">
                        <a:latin typeface="+mj-lt"/>
                      </a:rPr>
                      <m:t>=</m:t>
                    </m:r>
                    <m:f>
                      <m:fPr>
                        <m:ctrlPr>
                          <a:rPr lang="en-US" sz="1600" b="0" i="1" smtClean="0">
                            <a:latin typeface="+mj-lt"/>
                          </a:rPr>
                        </m:ctrlPr>
                      </m:fPr>
                      <m:num>
                        <m:sSub>
                          <m:sSubPr>
                            <m:ctrlPr>
                              <a:rPr lang="en-US" sz="1600" i="1">
                                <a:latin typeface="+mj-lt"/>
                              </a:rPr>
                            </m:ctrlPr>
                          </m:sSubPr>
                          <m:e>
                            <m:r>
                              <a:rPr lang="en-US" sz="1600" b="0" i="1" smtClean="0">
                                <a:latin typeface="+mj-lt"/>
                              </a:rPr>
                              <m:t>𝑝𝑟</m:t>
                            </m:r>
                          </m:e>
                          <m:sub>
                            <m:r>
                              <a:rPr lang="en-US" sz="1600" i="1">
                                <a:latin typeface="+mj-lt"/>
                              </a:rPr>
                              <m:t>𝑖h</m:t>
                            </m:r>
                          </m:sub>
                        </m:sSub>
                      </m:num>
                      <m:den>
                        <m:nary>
                          <m:naryPr>
                            <m:chr m:val="∑"/>
                            <m:supHide m:val="on"/>
                            <m:ctrlPr>
                              <a:rPr lang="en-US" sz="1600" b="0" i="1" smtClean="0">
                                <a:latin typeface="+mj-lt"/>
                              </a:rPr>
                            </m:ctrlPr>
                          </m:naryPr>
                          <m:sub>
                            <m:r>
                              <m:rPr>
                                <m:brk m:alnAt="7"/>
                              </m:rPr>
                              <a:rPr lang="en-US" sz="1600" b="0" i="1" smtClean="0">
                                <a:latin typeface="+mj-lt"/>
                              </a:rPr>
                              <m:t>𝑗</m:t>
                            </m:r>
                            <m:r>
                              <a:rPr lang="en-US" sz="1600" b="0" i="1" smtClean="0">
                                <a:latin typeface="+mj-lt"/>
                              </a:rPr>
                              <m:t>∈</m:t>
                            </m:r>
                            <m:sSub>
                              <m:sSubPr>
                                <m:ctrlPr>
                                  <a:rPr lang="en-US" sz="1600" b="0" i="1" smtClean="0">
                                    <a:latin typeface="+mj-lt"/>
                                  </a:rPr>
                                </m:ctrlPr>
                              </m:sSubPr>
                              <m:e>
                                <m:r>
                                  <a:rPr lang="en-US" sz="1600" b="0" i="1" smtClean="0">
                                    <a:latin typeface="+mj-lt"/>
                                  </a:rPr>
                                  <m:t>𝑀</m:t>
                                </m:r>
                              </m:e>
                              <m:sub>
                                <m:r>
                                  <a:rPr lang="en-US" sz="1600" b="0" i="1" smtClean="0">
                                    <a:latin typeface="+mj-lt"/>
                                  </a:rPr>
                                  <m:t>𝑖</m:t>
                                </m:r>
                              </m:sub>
                            </m:sSub>
                          </m:sub>
                          <m:sup/>
                          <m:e>
                            <m:sSub>
                              <m:sSubPr>
                                <m:ctrlPr>
                                  <a:rPr lang="en-US" sz="1600" b="0" i="1" smtClean="0">
                                    <a:latin typeface="+mj-lt"/>
                                  </a:rPr>
                                </m:ctrlPr>
                              </m:sSubPr>
                              <m:e>
                                <m:r>
                                  <a:rPr lang="en-US" sz="1600" b="0" i="1" smtClean="0">
                                    <a:latin typeface="+mj-lt"/>
                                  </a:rPr>
                                  <m:t>𝑝𝑟</m:t>
                                </m:r>
                              </m:e>
                              <m:sub>
                                <m:r>
                                  <a:rPr lang="en-US" sz="1600" b="0" i="1" smtClean="0">
                                    <a:latin typeface="+mj-lt"/>
                                  </a:rPr>
                                  <m:t>𝑖𝑗</m:t>
                                </m:r>
                              </m:sub>
                            </m:sSub>
                          </m:e>
                        </m:nary>
                      </m:den>
                    </m:f>
                    <m:r>
                      <a:rPr lang="en-US" sz="1600" b="0" i="1" smtClean="0">
                        <a:latin typeface="+mj-lt"/>
                      </a:rPr>
                      <m:t> →  </m:t>
                    </m:r>
                    <m:nary>
                      <m:naryPr>
                        <m:chr m:val="∑"/>
                        <m:supHide m:val="on"/>
                        <m:ctrlPr>
                          <a:rPr lang="en-US" sz="1600" b="0" i="1" smtClean="0">
                            <a:latin typeface="+mj-lt"/>
                          </a:rPr>
                        </m:ctrlPr>
                      </m:naryPr>
                      <m:sub>
                        <m:r>
                          <m:rPr>
                            <m:brk m:alnAt="7"/>
                          </m:rPr>
                          <a:rPr lang="en-US" sz="1600" b="0" i="1" smtClean="0">
                            <a:latin typeface="+mj-lt"/>
                          </a:rPr>
                          <m:t>h</m:t>
                        </m:r>
                        <m:r>
                          <a:rPr lang="en-US" sz="1600" b="0" i="1" smtClean="0">
                            <a:latin typeface="+mj-lt"/>
                          </a:rPr>
                          <m:t>∈</m:t>
                        </m:r>
                        <m:r>
                          <a:rPr lang="en-US" sz="1600" b="0" i="1" smtClean="0">
                            <a:latin typeface="+mj-lt"/>
                          </a:rPr>
                          <m:t>𝐶</m:t>
                        </m:r>
                      </m:sub>
                      <m:sup/>
                      <m:e>
                        <m:sSub>
                          <m:sSubPr>
                            <m:ctrlPr>
                              <a:rPr lang="en-US" sz="1600" b="0" i="1" smtClean="0">
                                <a:latin typeface="+mj-lt"/>
                              </a:rPr>
                            </m:ctrlPr>
                          </m:sSubPr>
                          <m:e>
                            <m:r>
                              <a:rPr lang="en-US" sz="1600" b="0" i="1" smtClean="0">
                                <a:latin typeface="+mj-lt"/>
                              </a:rPr>
                              <m:t>𝑠</m:t>
                            </m:r>
                          </m:e>
                          <m:sub>
                            <m:r>
                              <a:rPr lang="en-US" sz="1600" b="0" i="1" smtClean="0">
                                <a:latin typeface="+mj-lt"/>
                              </a:rPr>
                              <m:t>𝑖h</m:t>
                            </m:r>
                          </m:sub>
                        </m:sSub>
                        <m:r>
                          <a:rPr lang="en-US" sz="1600" b="0" i="1" smtClean="0">
                            <a:latin typeface="+mj-lt"/>
                          </a:rPr>
                          <m:t>=1</m:t>
                        </m:r>
                      </m:e>
                    </m:nary>
                  </m:oMath>
                </a14:m>
                <a:r>
                  <a:rPr lang="en-GB" sz="1600" dirty="0">
                    <a:latin typeface="+mj-lt"/>
                  </a:rPr>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xmlns="">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𝑁𝑥𝑁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4440</TotalTime>
  <Words>5734</Words>
  <Application>Microsoft Macintosh PowerPoint</Application>
  <PresentationFormat>Widescreen</PresentationFormat>
  <Paragraphs>542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460</cp:revision>
  <dcterms:created xsi:type="dcterms:W3CDTF">2021-02-03T20:20:42Z</dcterms:created>
  <dcterms:modified xsi:type="dcterms:W3CDTF">2021-02-07T17:31:11Z</dcterms:modified>
</cp:coreProperties>
</file>